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5" r:id="rId3"/>
    <p:sldId id="266" r:id="rId4"/>
    <p:sldId id="256" r:id="rId5"/>
    <p:sldId id="261" r:id="rId6"/>
    <p:sldId id="264" r:id="rId7"/>
    <p:sldId id="262" r:id="rId8"/>
    <p:sldId id="267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3.png">
            <a:extLst>
              <a:ext uri="{FF2B5EF4-FFF2-40B4-BE49-F238E27FC236}">
                <a16:creationId xmlns:a16="http://schemas.microsoft.com/office/drawing/2014/main" id="{15A6CE77-66AF-49DD-9E0F-301137746D34}"/>
              </a:ext>
            </a:extLst>
          </p:cNvPr>
          <p:cNvPicPr/>
          <p:nvPr/>
        </p:nvPicPr>
        <p:blipFill>
          <a:blip r:embed="rId2" cstate="print"/>
          <a:srcRect/>
          <a:stretch/>
        </p:blipFill>
        <p:spPr>
          <a:xfrm>
            <a:off x="366272" y="245879"/>
            <a:ext cx="1902143" cy="1798833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A2060-ED1E-4FAC-92EC-B20CEE907D25}"/>
              </a:ext>
            </a:extLst>
          </p:cNvPr>
          <p:cNvSpPr txBox="1"/>
          <p:nvPr/>
        </p:nvSpPr>
        <p:spPr>
          <a:xfrm>
            <a:off x="2585904" y="245879"/>
            <a:ext cx="90496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  <a:ea typeface="Arial" panose="020B0604020202020204" pitchFamily="34" charset="0"/>
              </a:rPr>
              <a:t>Birla Vishvakarma Mahavidyalaya </a:t>
            </a:r>
          </a:p>
          <a:p>
            <a:pPr algn="ctr"/>
            <a:r>
              <a:rPr lang="en-US" sz="4000" b="1" dirty="0">
                <a:effectLst/>
                <a:ea typeface="Arial" panose="020B0604020202020204" pitchFamily="34" charset="0"/>
              </a:rPr>
              <a:t>Vallabh Vidyanagar-388120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DB270-E99C-4553-8C52-845042FC77E2}"/>
              </a:ext>
            </a:extLst>
          </p:cNvPr>
          <p:cNvSpPr txBox="1"/>
          <p:nvPr/>
        </p:nvSpPr>
        <p:spPr>
          <a:xfrm>
            <a:off x="2334237" y="2304770"/>
            <a:ext cx="8462394" cy="3119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Subject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				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: -</a:t>
            </a:r>
            <a:r>
              <a:rPr lang="en-US" sz="24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EMBEDDED AND IOT 			</a:t>
            </a:r>
            <a:r>
              <a:rPr 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SYSTEM DESIGN LABORATORY</a:t>
            </a:r>
            <a:endParaRPr lang="en-IN" sz="24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Subject Code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		: -	</a:t>
            </a:r>
            <a:r>
              <a:rPr lang="en-US" sz="2400" dirty="0">
                <a:ea typeface="Arial" panose="020B0604020202020204" pitchFamily="34" charset="0"/>
                <a:cs typeface="Times New Roman" panose="02020603050405020304" pitchFamily="18" charset="0"/>
              </a:rPr>
              <a:t>3EL05</a:t>
            </a:r>
            <a:endParaRPr lang="en-IN" sz="24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371600" indent="-1371600"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Project Name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		: -	</a:t>
            </a:r>
            <a:r>
              <a:rPr lang="en-US" sz="2400" dirty="0">
                <a:ea typeface="Arial" panose="020B0604020202020204" pitchFamily="34" charset="0"/>
                <a:cs typeface="Times New Roman" panose="02020603050405020304" pitchFamily="18" charset="0"/>
              </a:rPr>
              <a:t>2-Axis (X,Y) </a:t>
            </a:r>
            <a:r>
              <a:rPr lang="en-US" sz="24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Face Tracking Gimbal </a:t>
            </a:r>
            <a:endParaRPr lang="en-IN" sz="240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371600" indent="-1371600"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Guided by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			: -	</a:t>
            </a:r>
            <a:r>
              <a:rPr lang="en-US" sz="24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Prof. </a:t>
            </a:r>
            <a:r>
              <a:rPr lang="en-US" sz="2400" dirty="0">
                <a:ea typeface="Arial" panose="020B0604020202020204" pitchFamily="34" charset="0"/>
                <a:cs typeface="Times New Roman" panose="02020603050405020304" pitchFamily="18" charset="0"/>
              </a:rPr>
              <a:t>Anita Bhatt</a:t>
            </a:r>
            <a:endParaRPr lang="en-IN" sz="24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u="sng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Presented by</a:t>
            </a:r>
            <a:r>
              <a:rPr lang="en-US" sz="2400" b="1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		: -	</a:t>
            </a:r>
            <a:r>
              <a:rPr lang="en-US" sz="24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Harsh Mehta (19EL083)</a:t>
            </a:r>
            <a:endParaRPr lang="en-IN" sz="24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6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27DFC1-A7D1-44FB-AD2E-34A1E49D001F}"/>
              </a:ext>
            </a:extLst>
          </p:cNvPr>
          <p:cNvSpPr txBox="1"/>
          <p:nvPr/>
        </p:nvSpPr>
        <p:spPr>
          <a:xfrm>
            <a:off x="866164" y="667799"/>
            <a:ext cx="5892567" cy="4703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32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n-IN" sz="20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457200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After this project I have planned to implement 3</a:t>
            </a:r>
            <a:r>
              <a:rPr lang="en-US" sz="2800" baseline="30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axis (Z axis) within this project only. So from this my project running on 3-axis (X,Y,Z). </a:t>
            </a:r>
            <a:endParaRPr lang="en-IN" sz="20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7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63FF61-B101-41C2-89A8-03398A8F2743}"/>
              </a:ext>
            </a:extLst>
          </p:cNvPr>
          <p:cNvSpPr txBox="1"/>
          <p:nvPr/>
        </p:nvSpPr>
        <p:spPr>
          <a:xfrm>
            <a:off x="1912690" y="2293497"/>
            <a:ext cx="92530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b="1" i="1" spc="450" dirty="0">
                <a:solidFill>
                  <a:srgbClr val="ACAFB5"/>
                </a:solidFill>
                <a:cs typeface="Georgia"/>
              </a:rPr>
              <a:t>Thank </a:t>
            </a:r>
            <a:r>
              <a:rPr lang="en-IN" sz="9600" b="1" i="1" spc="85" dirty="0">
                <a:solidFill>
                  <a:srgbClr val="ACAFB5"/>
                </a:solidFill>
                <a:cs typeface="Georgia"/>
              </a:rPr>
              <a:t>you</a:t>
            </a:r>
            <a:r>
              <a:rPr lang="en-IN" sz="9600" b="1" i="1" spc="670" dirty="0">
                <a:solidFill>
                  <a:srgbClr val="ACAFB5"/>
                </a:solidFill>
                <a:cs typeface="Georgia"/>
              </a:rPr>
              <a:t> </a:t>
            </a:r>
            <a:r>
              <a:rPr lang="en-IN" sz="9600" spc="-1065" dirty="0">
                <a:solidFill>
                  <a:srgbClr val="ACAFB5"/>
                </a:solidFill>
                <a:latin typeface="Wingdings"/>
                <a:cs typeface="Wingdings"/>
              </a:rPr>
              <a:t>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49162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20;p29">
            <a:extLst>
              <a:ext uri="{FF2B5EF4-FFF2-40B4-BE49-F238E27FC236}">
                <a16:creationId xmlns:a16="http://schemas.microsoft.com/office/drawing/2014/main" id="{C5810A7B-8062-4884-83F8-FA0E6364DE1B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10032" y="257710"/>
            <a:ext cx="3798033" cy="25358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321;p29">
            <a:extLst>
              <a:ext uri="{FF2B5EF4-FFF2-40B4-BE49-F238E27FC236}">
                <a16:creationId xmlns:a16="http://schemas.microsoft.com/office/drawing/2014/main" id="{C5AB7012-A951-4A38-B052-203DB2E5867A}"/>
              </a:ext>
            </a:extLst>
          </p:cNvPr>
          <p:cNvPicPr preferRelativeResize="0"/>
          <p:nvPr/>
        </p:nvPicPr>
        <p:blipFill rotWithShape="1">
          <a:blip r:embed="rId3"/>
          <a:srcRect l="2609" r="1097"/>
          <a:stretch>
            <a:fillRect/>
          </a:stretch>
        </p:blipFill>
        <p:spPr>
          <a:xfrm>
            <a:off x="8117436" y="2449585"/>
            <a:ext cx="3798033" cy="2535824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 descr="Psychological Skills - IResearchNet">
            <a:extLst>
              <a:ext uri="{FF2B5EF4-FFF2-40B4-BE49-F238E27FC236}">
                <a16:creationId xmlns:a16="http://schemas.microsoft.com/office/drawing/2014/main" id="{7E59885A-86D1-4BF9-96A9-A96893D3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75" y="4383772"/>
            <a:ext cx="3241996" cy="208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49F23-610E-48FF-A37D-EF44AA6E05B6}"/>
              </a:ext>
            </a:extLst>
          </p:cNvPr>
          <p:cNvSpPr txBox="1"/>
          <p:nvPr/>
        </p:nvSpPr>
        <p:spPr>
          <a:xfrm>
            <a:off x="570451" y="257710"/>
            <a:ext cx="4211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 Statements</a:t>
            </a:r>
          </a:p>
          <a:p>
            <a:r>
              <a:rPr lang="en-US" sz="3200" dirty="0"/>
              <a:t>Why Tracking ?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82ACC-539B-471B-A2AA-0C38867AA73D}"/>
              </a:ext>
            </a:extLst>
          </p:cNvPr>
          <p:cNvSpPr txBox="1"/>
          <p:nvPr/>
        </p:nvSpPr>
        <p:spPr>
          <a:xfrm>
            <a:off x="469782" y="1862356"/>
            <a:ext cx="5083729" cy="367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Riots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Surveillance at </a:t>
            </a:r>
            <a:r>
              <a:rPr lang="en-US" sz="24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Inefficient Access of Technology in daily drills.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Human Phycological problems</a:t>
            </a:r>
          </a:p>
          <a:p>
            <a:pPr>
              <a:lnSpc>
                <a:spcPct val="20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055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F66B47-90C7-41E1-8991-A3A618AF2DD1}"/>
              </a:ext>
            </a:extLst>
          </p:cNvPr>
          <p:cNvSpPr txBox="1"/>
          <p:nvPr/>
        </p:nvSpPr>
        <p:spPr>
          <a:xfrm>
            <a:off x="446715" y="13822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Solutions</a:t>
            </a:r>
            <a:endParaRPr lang="en-IN" sz="3600" dirty="0"/>
          </a:p>
        </p:txBody>
      </p:sp>
      <p:pic>
        <p:nvPicPr>
          <p:cNvPr id="6" name="Google Shape;349;p30">
            <a:extLst>
              <a:ext uri="{FF2B5EF4-FFF2-40B4-BE49-F238E27FC236}">
                <a16:creationId xmlns:a16="http://schemas.microsoft.com/office/drawing/2014/main" id="{E916BB2A-44E7-4CEC-B50D-55B11EE63EB4}"/>
              </a:ext>
            </a:extLst>
          </p:cNvPr>
          <p:cNvPicPr preferRelativeResize="0"/>
          <p:nvPr/>
        </p:nvPicPr>
        <p:blipFill rotWithShape="1">
          <a:blip r:embed="rId2"/>
          <a:srcRect r="17457"/>
          <a:stretch>
            <a:fillRect/>
          </a:stretch>
        </p:blipFill>
        <p:spPr>
          <a:xfrm>
            <a:off x="6339281" y="138229"/>
            <a:ext cx="3645092" cy="2352922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350;p30">
            <a:extLst>
              <a:ext uri="{FF2B5EF4-FFF2-40B4-BE49-F238E27FC236}">
                <a16:creationId xmlns:a16="http://schemas.microsoft.com/office/drawing/2014/main" id="{31E8B639-D3F2-4915-99FC-2374E346AB88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26804" y="2407640"/>
            <a:ext cx="3645092" cy="25133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EAE954-DE77-43E1-84FC-A341DA94F2B5}"/>
              </a:ext>
            </a:extLst>
          </p:cNvPr>
          <p:cNvSpPr txBox="1"/>
          <p:nvPr/>
        </p:nvSpPr>
        <p:spPr>
          <a:xfrm>
            <a:off x="345697" y="1483695"/>
            <a:ext cx="5750303" cy="3892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Char char="➢"/>
            </a:pP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Crowd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Monitoring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,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Non-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lethal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 Weapon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Char char="➢"/>
            </a:pP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Convoy Protection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Char char="➢"/>
            </a:pP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Combat Assistance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Char char="➢"/>
            </a:pP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24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hours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face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anlysis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for</a:t>
            </a:r>
            <a:r>
              <a:rPr lang="es-ES" sz="2800" dirty="0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-ES" sz="2800" dirty="0" err="1">
                <a:solidFill>
                  <a:srgbClr val="FFFFFF"/>
                </a:solidFill>
                <a:ea typeface="Roboto Slab Regular"/>
                <a:cs typeface="Roboto Slab Regular"/>
                <a:sym typeface="Roboto Slab Regular"/>
              </a:rPr>
              <a:t>patients</a:t>
            </a:r>
            <a:endParaRPr lang="es-ES" sz="2800" dirty="0">
              <a:solidFill>
                <a:srgbClr val="FFFFFF"/>
              </a:solidFill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2050" name="Picture 2" descr="Facial recognition: It's time for action - Microsoft On the Issues">
            <a:extLst>
              <a:ext uri="{FF2B5EF4-FFF2-40B4-BE49-F238E27FC236}">
                <a16:creationId xmlns:a16="http://schemas.microsoft.com/office/drawing/2014/main" id="{0C648D89-A2BD-4C8B-BC7D-9F28780BC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68" y="4667614"/>
            <a:ext cx="3664566" cy="205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625D4F2-2ECC-4AED-9AA8-11F751A67C8E}"/>
              </a:ext>
            </a:extLst>
          </p:cNvPr>
          <p:cNvSpPr/>
          <p:nvPr/>
        </p:nvSpPr>
        <p:spPr>
          <a:xfrm>
            <a:off x="8054959" y="95794"/>
            <a:ext cx="940526" cy="522514"/>
          </a:xfrm>
          <a:prstGeom prst="ellips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728A681-46BE-40CF-8B4F-E9D53BF1F832}"/>
              </a:ext>
            </a:extLst>
          </p:cNvPr>
          <p:cNvSpPr/>
          <p:nvPr/>
        </p:nvSpPr>
        <p:spPr>
          <a:xfrm>
            <a:off x="7427941" y="1248673"/>
            <a:ext cx="2194560" cy="1053737"/>
          </a:xfrm>
          <a:prstGeom prst="diamond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Face </a:t>
            </a:r>
            <a:r>
              <a:rPr lang="en-US" sz="1600" dirty="0">
                <a:solidFill>
                  <a:schemeClr val="bg1"/>
                </a:solidFill>
              </a:rPr>
              <a:t>Detection</a:t>
            </a:r>
            <a:endParaRPr lang="en-IN" sz="1600" dirty="0">
              <a:solidFill>
                <a:schemeClr val="bg1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72853F-E378-4831-BDB9-375C57900DEE}"/>
              </a:ext>
            </a:extLst>
          </p:cNvPr>
          <p:cNvCxnSpPr>
            <a:cxnSpLocks/>
            <a:stCxn id="6" idx="3"/>
            <a:endCxn id="4" idx="6"/>
          </p:cNvCxnSpPr>
          <p:nvPr/>
        </p:nvCxnSpPr>
        <p:spPr>
          <a:xfrm flipH="1" flipV="1">
            <a:off x="8995485" y="357051"/>
            <a:ext cx="627016" cy="1418491"/>
          </a:xfrm>
          <a:prstGeom prst="bentConnector3">
            <a:avLst>
              <a:gd name="adj1" fmla="val -3645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031EF1-1EE0-4449-B20D-D8A38927041A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8525221" y="618308"/>
            <a:ext cx="1" cy="630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610B0B-8973-4E19-A7E2-54F7B8D963F6}"/>
              </a:ext>
            </a:extLst>
          </p:cNvPr>
          <p:cNvSpPr txBox="1"/>
          <p:nvPr/>
        </p:nvSpPr>
        <p:spPr>
          <a:xfrm>
            <a:off x="8525221" y="2457380"/>
            <a:ext cx="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9BC91-E3D0-4B32-B689-ECE536AB317C}"/>
              </a:ext>
            </a:extLst>
          </p:cNvPr>
          <p:cNvSpPr txBox="1"/>
          <p:nvPr/>
        </p:nvSpPr>
        <p:spPr>
          <a:xfrm>
            <a:off x="9308993" y="1219199"/>
            <a:ext cx="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C6800-D29D-4DB0-BD38-364142DB4FFC}"/>
              </a:ext>
            </a:extLst>
          </p:cNvPr>
          <p:cNvSpPr/>
          <p:nvPr/>
        </p:nvSpPr>
        <p:spPr>
          <a:xfrm>
            <a:off x="7484547" y="2938361"/>
            <a:ext cx="2081349" cy="818606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Send the X,Y coordinates to the Arduino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4C3A06-7403-40FE-A5F1-5CCE36025044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8525221" y="2302410"/>
            <a:ext cx="1" cy="635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27F16F6-6D1D-4D2A-8533-93DB9F450870}"/>
              </a:ext>
            </a:extLst>
          </p:cNvPr>
          <p:cNvSpPr/>
          <p:nvPr/>
        </p:nvSpPr>
        <p:spPr>
          <a:xfrm>
            <a:off x="7484547" y="4315489"/>
            <a:ext cx="2081349" cy="1036319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Arduino rotate the servos according to the coordinate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309C3C-7D45-44CD-ABCE-B29EAA1ED11E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>
            <a:off x="8525222" y="3756967"/>
            <a:ext cx="0" cy="558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B27E061-B9C1-490A-B930-ED4381AD664B}"/>
              </a:ext>
            </a:extLst>
          </p:cNvPr>
          <p:cNvSpPr/>
          <p:nvPr/>
        </p:nvSpPr>
        <p:spPr>
          <a:xfrm>
            <a:off x="8054958" y="5812973"/>
            <a:ext cx="940526" cy="522514"/>
          </a:xfrm>
          <a:prstGeom prst="ellips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End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B24430-3A25-4BD5-B0AA-F783C29D00CE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>
          <a:xfrm flipH="1">
            <a:off x="8525221" y="5351808"/>
            <a:ext cx="1" cy="461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450E9F-5FE7-464A-951F-82A0AB337848}"/>
              </a:ext>
            </a:extLst>
          </p:cNvPr>
          <p:cNvSpPr txBox="1"/>
          <p:nvPr/>
        </p:nvSpPr>
        <p:spPr>
          <a:xfrm>
            <a:off x="631200" y="141981"/>
            <a:ext cx="3261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Working Flow-Chart</a:t>
            </a:r>
            <a:endParaRPr lang="en-IN" sz="4400" dirty="0">
              <a:solidFill>
                <a:srgbClr val="92D05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EB6AA6-C81F-4796-9504-18A66FF83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6" y="2620385"/>
            <a:ext cx="6397313" cy="178209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65141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4" grpId="0"/>
      <p:bldP spid="25" grpId="0"/>
      <p:bldP spid="26" grpId="0" animBg="1"/>
      <p:bldP spid="32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5E0B9-6F0D-4B0E-8B35-B59BDB61A0E5}"/>
              </a:ext>
            </a:extLst>
          </p:cNvPr>
          <p:cNvSpPr txBox="1"/>
          <p:nvPr/>
        </p:nvSpPr>
        <p:spPr>
          <a:xfrm>
            <a:off x="329268" y="0"/>
            <a:ext cx="5282967" cy="630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Arduino Uno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Servo Motors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USB Camera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Bread Board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3D printed gimbal Components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Screw Driver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Jumper Wires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20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SOFTWARE COMPONENTS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Arduino IDE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ea typeface="Times New Roman" panose="02020603050405020304" pitchFamily="18" charset="0"/>
                <a:cs typeface="Shruti" panose="020B0502040204020203" pitchFamily="34" charset="0"/>
              </a:rPr>
              <a:t>PyCharm IDE</a:t>
            </a:r>
            <a:endParaRPr lang="en-IN" sz="14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9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0C5234-2A9A-4AE5-9329-F0E63B3D36E4}"/>
              </a:ext>
            </a:extLst>
          </p:cNvPr>
          <p:cNvSpPr txBox="1"/>
          <p:nvPr/>
        </p:nvSpPr>
        <p:spPr>
          <a:xfrm>
            <a:off x="117445" y="134116"/>
            <a:ext cx="5803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0" kern="1200" spc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" panose="02060603020205020403" pitchFamily="18" charset="0"/>
                <a:ea typeface="+mn-ea"/>
                <a:cs typeface="+mn-cs"/>
              </a:rPr>
              <a:t>Schematic Diagram of circuit</a:t>
            </a:r>
            <a:endParaRPr lang="en-IN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E49AC-B3C1-4680-BB6B-C9D06177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85" y="1629212"/>
            <a:ext cx="5943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8256A7-470C-4F68-B5D8-66819A1370BF}"/>
              </a:ext>
            </a:extLst>
          </p:cNvPr>
          <p:cNvSpPr txBox="1"/>
          <p:nvPr/>
        </p:nvSpPr>
        <p:spPr>
          <a:xfrm>
            <a:off x="86263" y="207836"/>
            <a:ext cx="5934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1D9AF-5FFF-45E9-B70A-12703D219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72" y="1931173"/>
            <a:ext cx="4730750" cy="354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0FAAC-82E8-4538-820E-9730CF32D5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8" y="1931173"/>
            <a:ext cx="4916818" cy="3547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15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1-10-10 12-06-51-398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E80EF76-20BF-47F7-BE4F-B96B458B6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9442" y="1019261"/>
            <a:ext cx="9529893" cy="5360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AB4A4-881B-44B4-B8D3-BE95DDFCBCBF}"/>
              </a:ext>
            </a:extLst>
          </p:cNvPr>
          <p:cNvSpPr txBox="1"/>
          <p:nvPr/>
        </p:nvSpPr>
        <p:spPr>
          <a:xfrm>
            <a:off x="195043" y="108842"/>
            <a:ext cx="8412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Time Hardware Implementation Video</a:t>
            </a:r>
          </a:p>
        </p:txBody>
      </p:sp>
    </p:spTree>
    <p:extLst>
      <p:ext uri="{BB962C8B-B14F-4D97-AF65-F5344CB8AC3E}">
        <p14:creationId xmlns:p14="http://schemas.microsoft.com/office/powerpoint/2010/main" val="12114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5D708A-FDC0-4336-BB6C-D754CBCCF621}"/>
              </a:ext>
            </a:extLst>
          </p:cNvPr>
          <p:cNvSpPr txBox="1"/>
          <p:nvPr/>
        </p:nvSpPr>
        <p:spPr>
          <a:xfrm>
            <a:off x="614494" y="410303"/>
            <a:ext cx="6094602" cy="5144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3200" b="1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IN" sz="2000" dirty="0">
              <a:effectLst/>
              <a:ea typeface="Times New Roman" panose="02020603050405020304" pitchFamily="18" charset="0"/>
              <a:cs typeface="Shruti" panose="020B0502040204020203" pitchFamily="34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Person Monitoring in Riots</a:t>
            </a:r>
            <a:endParaRPr lang="en-IN" sz="2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Easy to record the lectures (NPTEL Video Capturing)</a:t>
            </a:r>
            <a:endParaRPr lang="en-IN" sz="2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Phycological facial expression analysis</a:t>
            </a:r>
            <a:endParaRPr lang="en-IN" sz="2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Entertainment Industries</a:t>
            </a:r>
            <a:endParaRPr lang="en-IN" sz="20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38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118</TotalTime>
  <Words>234</Words>
  <Application>Microsoft Office PowerPoint</Application>
  <PresentationFormat>Widescreen</PresentationFormat>
  <Paragraphs>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Bookman Old Style</vt:lpstr>
      <vt:lpstr>Courier New</vt:lpstr>
      <vt:lpstr>Roboto Slab Regular</vt:lpstr>
      <vt:lpstr>Rockwell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HARSH</cp:lastModifiedBy>
  <cp:revision>11</cp:revision>
  <dcterms:created xsi:type="dcterms:W3CDTF">2021-10-11T08:56:45Z</dcterms:created>
  <dcterms:modified xsi:type="dcterms:W3CDTF">2021-10-28T05:45:31Z</dcterms:modified>
</cp:coreProperties>
</file>